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5" r:id="rId1"/>
  </p:sldMasterIdLst>
  <p:sldIdLst>
    <p:sldId id="293" r:id="rId2"/>
    <p:sldId id="256" r:id="rId3"/>
    <p:sldId id="294" r:id="rId4"/>
    <p:sldId id="295" r:id="rId5"/>
    <p:sldId id="276" r:id="rId6"/>
    <p:sldId id="278" r:id="rId7"/>
    <p:sldId id="279" r:id="rId8"/>
    <p:sldId id="281" r:id="rId9"/>
    <p:sldId id="283" r:id="rId10"/>
    <p:sldId id="284" r:id="rId11"/>
    <p:sldId id="285" r:id="rId12"/>
    <p:sldId id="287" r:id="rId13"/>
    <p:sldId id="288" r:id="rId14"/>
    <p:sldId id="291" r:id="rId15"/>
    <p:sldId id="289" r:id="rId16"/>
    <p:sldId id="290" r:id="rId17"/>
    <p:sldId id="267" r:id="rId18"/>
    <p:sldId id="296" r:id="rId19"/>
    <p:sldId id="29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87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78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9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03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40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9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24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520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188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170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120680"/>
          </a:xfrm>
        </p:spPr>
        <p:txBody>
          <a:bodyPr>
            <a:noAutofit/>
          </a:bodyPr>
          <a:lstStyle/>
          <a:p>
            <a:pPr marL="34290" indent="0"/>
            <a:r>
              <a:rPr lang="ru-RU" sz="2800" b="1" u="sng" dirty="0" smtClean="0">
                <a:solidFill>
                  <a:schemeClr val="bg2">
                    <a:lumMod val="10000"/>
                  </a:schemeClr>
                </a:solidFill>
              </a:rPr>
              <a:t>2016 </a:t>
            </a:r>
            <a:r>
              <a:rPr lang="ru-RU" sz="2800" b="1" u="sng" dirty="0">
                <a:solidFill>
                  <a:schemeClr val="bg2">
                    <a:lumMod val="10000"/>
                  </a:schemeClr>
                </a:solidFill>
              </a:rPr>
              <a:t>год:</a:t>
            </a:r>
            <a:br>
              <a:rPr lang="ru-RU" sz="2800" b="1" u="sng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	в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16 районах назначены общественные помощники Уполномоченного по правам ребенка в Республике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Татарстан /приказ № 43-о  от 14.11.2016г. /.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Основные задачи: 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- общественный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контроль за состоянием соблюдения прав, свобод и законных интересов ребенка в Республике Татарстан, муниципальном образовании;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- своевременное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информирование Уполномоченного о положении дел в данных вопросах.</a:t>
            </a:r>
            <a:br>
              <a:rPr lang="ru-RU" sz="28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</a:b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862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61206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Семейный кодекс РФ /статья 54/ 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… во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всех случаях, кроме тех, </a:t>
            </a:r>
            <a:r>
              <a:rPr lang="ru-RU" sz="3600" u="sng" dirty="0">
                <a:solidFill>
                  <a:schemeClr val="bg2">
                    <a:lumMod val="25000"/>
                  </a:schemeClr>
                </a:solidFill>
              </a:rPr>
              <a:t>когда нарушаются интересы детей или есть угроза их жизни и здоровью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, несовершеннолетние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могут и должны жить с родителями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, получать их внимание, заботу и опеку.</a:t>
            </a:r>
          </a:p>
        </p:txBody>
      </p:sp>
    </p:spTree>
    <p:extLst>
      <p:ext uri="{BB962C8B-B14F-4D97-AF65-F5344CB8AC3E}">
        <p14:creationId xmlns:p14="http://schemas.microsoft.com/office/powerpoint/2010/main" val="333828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612068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Семейный кодекс РФ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Ребёнок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имеет право на общение </a:t>
            </a:r>
            <a:r>
              <a:rPr lang="ru-RU" sz="2800" u="sng" dirty="0">
                <a:solidFill>
                  <a:schemeClr val="bg2">
                    <a:lumMod val="25000"/>
                  </a:schemeClr>
                </a:solidFill>
              </a:rPr>
              <a:t>со всеми своими родственниками.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В случае если родители находятся в разводе и проживают отдельно (даже если они находятся в разных странах), дети могут общаться как с матерью, так и с отцом в равной мере. А также их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не могут ограничивать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в коммуникациях с дедушками, бабушками, братьями, сестрами и т. п. </a:t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случае нарушения представителями ребенка его права на общение с родственниками на данные лица накладывается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штрафная санкция.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65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60486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Семейный кодекс РФ /статья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56/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… Защита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прав ребенка </a:t>
            </a:r>
            <a:r>
              <a:rPr lang="ru-RU" sz="2400" u="sng" dirty="0">
                <a:solidFill>
                  <a:schemeClr val="bg2">
                    <a:lumMod val="25000"/>
                  </a:schemeClr>
                </a:solidFill>
              </a:rPr>
              <a:t>в семье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осуществляется родителями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или законными представителями (опекунами, усыновителями).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случае, когда другому человеку становится известно, что права и интересы ребенка нарушены, его жизни или здоровью угрожает что-либо, </a:t>
            </a:r>
            <a:r>
              <a:rPr lang="ru-RU" sz="2400" b="1" u="sng" dirty="0">
                <a:solidFill>
                  <a:schemeClr val="bg2">
                    <a:lumMod val="25000"/>
                  </a:schemeClr>
                </a:solidFill>
              </a:rPr>
              <a:t>гражданин обязан сообщить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об этом в органы опеки. Особенно это правило распространяется на должностных лиц (учителей, медработников и других взрослых, имеющих постоянный контакт с данными детьми).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Сам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ребенок также может обратиться в данный орган по соответствующему факту нарушения. А с 14 лет он может сразу подать заявление в суд. </a:t>
            </a:r>
          </a:p>
        </p:txBody>
      </p:sp>
    </p:spTree>
    <p:extLst>
      <p:ext uri="{BB962C8B-B14F-4D97-AF65-F5344CB8AC3E}">
        <p14:creationId xmlns:p14="http://schemas.microsoft.com/office/powerpoint/2010/main" val="659639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597666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Семейный кодекс РФ /статья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65/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… при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осуществлении родительских прав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родители не вправе причинять вред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физическому или психическому здоровью детей, их нравственному развитию.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Родители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, осуществляющие родительские права в ущерб правам и интересам детей,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несут ответственность перед законом.</a:t>
            </a:r>
            <a:endParaRPr lang="ru-RU" sz="2400" b="1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21414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9818" y="404665"/>
            <a:ext cx="7475220" cy="432047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Виды психического насилия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908720"/>
            <a:ext cx="8136904" cy="5472608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насильное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кормление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/«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Ложечку за маму…»,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«Это же вкусно!», «Ну,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-а-а-аленький кусочек….», 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Пока не съешь, гулять  не пойдёшь»/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угрозы, шантаж, запугивание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/«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Любить не буду!», «К Саше не пойдёшь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!», «Ну, до дома только дойдём, я тебе покажу!...»/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крик, унижение, оскорбление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/«криворукий», «бестолочь», «И в кого ты такой!..»/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ложь, обман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/«сегодня из сада пораньше, в обед заберу…»/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игнорирование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/родители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слишком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увлечены/заняты делами, на малыша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практически не обращают внимания, он предоставлен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сам себе/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изолирование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/«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Иди в свою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комнату», оставляют одного в пустой квартире/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ограничение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физической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свободы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поставить в угол,  запрет вставать с дивана, …/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запрет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общаться с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друзьями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 выходить гулять во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двор, 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безразличие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/родителям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все равно, чем занимается их ребенок. Они не обращают внимания на 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вредные привычки своего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чада.  Не реагируют на жестокость по отношению к ребенку и равнодушны к проявлению жестокости с его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стороны/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отталкивание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/взрослые всеми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способами дают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ребёнку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понять, что он не желанен, постоянно прогоняют его, обзывают, не разговаривают с ним, не обнимают и не целуют, винят его во всех своих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проблемах/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 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0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9"/>
            <a:ext cx="8424936" cy="504055"/>
          </a:xfrm>
        </p:spPr>
        <p:txBody>
          <a:bodyPr/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Нарушение прав ребенка в семье или в обществе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5536" y="908720"/>
            <a:ext cx="8352928" cy="568863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Последствия: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уголовная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дисциплинарная ,</a:t>
            </a: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административная ответственность.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ограничение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родительских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прав,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лишение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родительских прав. 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l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	Согласно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статье 69 СК РФ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основаниями для этого могут стать: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уклонение от выполнения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обязанностей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(выплаты алиментов),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отказ забрать своего ребенка из роддома, медицинской организации и подобного учреждения,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злоупотребление своими полномочиями,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жестокое обращение с детьми,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алкоголизм, наркомания,</a:t>
            </a:r>
          </a:p>
          <a:p>
            <a:pPr algn="l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совершение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преступлений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против жизни или здоровья собственных детей или супруга.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737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09600"/>
            <a:ext cx="8136904" cy="562771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Оставление ребёнка в опасном для жизни или здоровья состоянии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 и лишённого возможности принять меры к самосохранению по малолетству, болезни или вследствие своей беспомощности </a:t>
            </a:r>
            <a:r>
              <a:rPr lang="ru-RU" sz="3200" b="1" u="sng" dirty="0">
                <a:solidFill>
                  <a:schemeClr val="bg2">
                    <a:lumMod val="25000"/>
                  </a:schemeClr>
                </a:solidFill>
              </a:rPr>
              <a:t>является преступлением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7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>
                <a:solidFill>
                  <a:schemeClr val="tx2"/>
                </a:solidFill>
              </a:rPr>
              <a:t/>
            </a:r>
            <a:br>
              <a:rPr lang="ru-RU" sz="3600" b="1" dirty="0">
                <a:solidFill>
                  <a:schemeClr val="tx2"/>
                </a:solidFill>
              </a:rPr>
            </a:br>
            <a:r>
              <a:rPr lang="ru-RU" sz="3600" b="1" dirty="0">
                <a:solidFill>
                  <a:schemeClr val="tx2"/>
                </a:solidFill>
              </a:rPr>
              <a:t/>
            </a:r>
            <a:br>
              <a:rPr lang="ru-RU" sz="3600" b="1" dirty="0">
                <a:solidFill>
                  <a:schemeClr val="tx2"/>
                </a:solidFill>
              </a:rPr>
            </a:br>
            <a:endParaRPr lang="ru-RU" sz="53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40000" lnSpcReduction="20000"/>
          </a:bodyPr>
          <a:lstStyle/>
          <a:p>
            <a:pPr marL="82296" indent="0" algn="ctr">
              <a:buNone/>
            </a:pPr>
            <a:r>
              <a:rPr lang="ru-RU" sz="7000" b="1" dirty="0" smtClean="0">
                <a:solidFill>
                  <a:schemeClr val="bg2">
                    <a:lumMod val="25000"/>
                  </a:schemeClr>
                </a:solidFill>
              </a:rPr>
              <a:t>«Безопасность – состояние защищённости, отсутствие различных опасностей, рисков, угроз»</a:t>
            </a:r>
          </a:p>
          <a:p>
            <a:pPr marL="82296" indent="0" algn="ctr">
              <a:buNone/>
            </a:pP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  <a:p>
            <a:pPr marL="82296" indent="0" algn="ctr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marL="82296" indent="0" algn="ctr"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pPr marL="82296" indent="0" algn="ctr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5447"/>
            <a:ext cx="8208912" cy="489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44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20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Республиканская викторина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Славные страницы военной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истории»</a:t>
            </a:r>
            <a:endParaRPr lang="ru-RU" sz="36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5536" y="1700808"/>
            <a:ext cx="8352928" cy="460851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+mj-lt"/>
              </a:rPr>
              <a:t>-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заявки: до 5 февраля;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5-11 класс;</a:t>
            </a: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ОДИН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ученик от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школы;</a:t>
            </a:r>
          </a:p>
          <a:p>
            <a:pPr marL="342900" indent="-342900" algn="just"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проводится очно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/письменные индивидуальные ответы/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marL="342900" indent="-342900" algn="just">
              <a:buFontTx/>
              <a:buChar char="-"/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algn="just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Победитель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, занявший 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1 место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в районе, 22 февраля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примет участие в Республиканском торжественном мероприятии, посвящённом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Дню защитника Отечества, которое пройдет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в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+mj-lt"/>
              </a:rPr>
              <a:t>г.Казань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 с участием Президента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15630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0801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Республиканская викторина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Славные страницы военной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истории»</a:t>
            </a:r>
            <a:endParaRPr lang="ru-RU" sz="36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11560" y="1556792"/>
            <a:ext cx="7920879" cy="5040560"/>
          </a:xfrm>
        </p:spPr>
        <p:txBody>
          <a:bodyPr>
            <a:normAutofit fontScale="92500" lnSpcReduction="10000"/>
          </a:bodyPr>
          <a:lstStyle/>
          <a:p>
            <a:pPr marL="34290" indent="0"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Заявки направили </a:t>
            </a:r>
            <a:r>
              <a:rPr lang="ru-RU" sz="3000" b="1" u="sng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10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 школ:</a:t>
            </a:r>
          </a:p>
          <a:p>
            <a:pPr marL="342900" indent="-342900">
              <a:buFontTx/>
              <a:buChar char="-"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Ромодан;</a:t>
            </a:r>
          </a:p>
          <a:p>
            <a:pPr marL="342900" indent="-342900">
              <a:buFontTx/>
              <a:buChar char="-"/>
            </a:pP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Ялкын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АСОШ №2;</a:t>
            </a:r>
          </a:p>
          <a:p>
            <a:pPr marL="342900" indent="-342900">
              <a:buFontTx/>
              <a:buChar char="-"/>
            </a:pP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Шама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Мокрые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Курнали</a:t>
            </a:r>
            <a:endParaRPr lang="ru-RU" sz="2600" b="1" dirty="0" smtClean="0">
              <a:solidFill>
                <a:schemeClr val="accent6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Левашово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Чувашская Майна;</a:t>
            </a:r>
          </a:p>
          <a:p>
            <a:pPr marL="342900" indent="-342900">
              <a:buFontTx/>
              <a:buChar char="-"/>
            </a:pP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Лебедино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Ерыкла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Билярск</a:t>
            </a:r>
          </a:p>
          <a:p>
            <a:pPr marL="34290" indent="0"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				ВСЁ?</a:t>
            </a:r>
          </a:p>
        </p:txBody>
      </p:sp>
    </p:spTree>
    <p:extLst>
      <p:ext uri="{BB962C8B-B14F-4D97-AF65-F5344CB8AC3E}">
        <p14:creationId xmlns:p14="http://schemas.microsoft.com/office/powerpoint/2010/main" val="15387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604867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</a:rPr>
              <a:t>Осянина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 Лаура Геннадьевна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Общественный помощник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Уполномоченного по правам ребенка в Республике Татарстан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в Алексеевском районе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Приёмная находится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по адресу: </a:t>
            </a:r>
            <a:r>
              <a:rPr lang="ru-RU" sz="2800" b="1" u="sng" dirty="0" err="1">
                <a:solidFill>
                  <a:schemeClr val="bg2">
                    <a:lumMod val="25000"/>
                  </a:schemeClr>
                </a:solidFill>
              </a:rPr>
              <a:t>пгт</a:t>
            </a:r>
            <a:r>
              <a:rPr lang="ru-RU" sz="2800" b="1" u="sng" dirty="0">
                <a:solidFill>
                  <a:schemeClr val="bg2">
                    <a:lumMod val="25000"/>
                  </a:schemeClr>
                </a:solidFill>
              </a:rPr>
              <a:t>. Алексеевское, ул. Казакова, д. 9б (здание отдела образования</a:t>
            </a:r>
            <a:r>
              <a:rPr lang="ru-RU" sz="2800" b="1" u="sng" dirty="0" smtClean="0">
                <a:solidFill>
                  <a:schemeClr val="bg2">
                    <a:lumMod val="25000"/>
                  </a:schemeClr>
                </a:solidFill>
              </a:rPr>
              <a:t>).</a:t>
            </a:r>
            <a:br>
              <a:rPr lang="ru-RU" sz="2800" b="1" u="sng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u="sng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Приём ведётся еженедельно, во вторник с 10.00 до 12.00.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Телефон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: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2-41-89; 89053136632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52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Виды деятельности</a:t>
            </a:r>
            <a:endParaRPr lang="ru-RU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68052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Приёмы граждан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Индивидуальное консультирование /в 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</a:rPr>
              <a:t>т.ч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. анонимное/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Выступления на родительских собраниях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Участие в проверках по поручению Уполномоченного по правам ребёнка в РТ: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(пришкольные лагеря в период летних каникул; в связи с гибелью ребёнка в палаточном лагере)</a:t>
            </a: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Участие в заседаниях 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</a:rPr>
              <a:t>КДНиЗП</a:t>
            </a:r>
            <a:endParaRPr lang="ru-RU" dirty="0"/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Предоставление различной информации по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запросам Уполномоченного по правам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ребёнка в РТ</a:t>
            </a:r>
          </a:p>
        </p:txBody>
      </p:sp>
    </p:spTree>
    <p:extLst>
      <p:ext uri="{BB962C8B-B14F-4D97-AF65-F5344CB8AC3E}">
        <p14:creationId xmlns:p14="http://schemas.microsoft.com/office/powerpoint/2010/main" val="15127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5"/>
            <a:ext cx="4104456" cy="621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404664"/>
            <a:ext cx="410445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Принята Генеральной Ассамблеей ООН 20 ноября 1989 года и затем ратифицирована. </a:t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Содержит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</a:rPr>
              <a:t>54 статьи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, в которых очень подробно описаны права несовершеннолетних детей на полное развитие своих возможностей в условиях, свободных от голода, нужды, жестокости, эксплуатации и других форм злоупотреблений. 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Советский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Союз подписал Конвенцию в 1990 году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</a:rPr>
              <a:t>без каких-то комментариев и ограничений. </a:t>
            </a:r>
            <a:br>
              <a:rPr lang="ru-RU" sz="2000" b="1" u="sng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В нашей стране она имеет статус закона.</a:t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0430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62" y="260648"/>
            <a:ext cx="697008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49680"/>
            <a:ext cx="2380296" cy="3479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12" y="3101371"/>
            <a:ext cx="2315803" cy="345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6" descr="https://jur24pro.ru/upload/imagejur/dd0bebabf4aab2277bbcbbb88c85f03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61" y="3545648"/>
            <a:ext cx="1758717" cy="266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277" y="3895572"/>
            <a:ext cx="1817511" cy="2634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794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597666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Согласно Конвенции о правах ребёнка,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ребёнком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является каждое человеческое существо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до достижения 18-летнего возраста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 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Статья 6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Каждый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ребенок имеет неотъемлемое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право на жизнь.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Статья 7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Ребенок регистрируется сразу же после рождения и с момента рождения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имеет право на имя и на приобретение гражданства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, а также, насколько это возможно,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право знать своих родителей и право на их заботу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365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597666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Статья 9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1. … чтобы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ребенок не разлучался со своими родителями вопреки их желанию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, за исключением случаев, когда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….такое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разлучение необходимо в наилучших интересах ребенка.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…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право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ребенка, который разлучается с одним или обоими родителями,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поддерживать на регулярной основе личные отношения и прямые контакты с обоими родителями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, за исключением случая, когда это противоречит наилучшим интересам ребенка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Статья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18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1. Признание принципа </a:t>
            </a:r>
            <a:r>
              <a:rPr lang="ru-RU" sz="2000" u="sng" dirty="0">
                <a:solidFill>
                  <a:schemeClr val="bg2">
                    <a:lumMod val="25000"/>
                  </a:schemeClr>
                </a:solidFill>
              </a:rPr>
              <a:t>общей и одинаковой ответственности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обоих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 родителей за воспитание и развитие ребенка. Родители или … законные опекуны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несут основную ответственность за воспитание и развитие ребенка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. Наилучшие интересы ребенка являются предметом их основной заботы.</a:t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0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41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5976664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Статья 28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1. Государства-участники признают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право ребенка на образование,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они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, в частности: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a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) вводят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бесплатное и обязательное начальное образование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;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b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) поощряют развитие различных форм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среднего образования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, как общего, так и профессионального, обеспечивают его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доступность для всех детей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и принимают такие необходимые меры, как введение бесплатного образования и предоставление в случае необходимости финансовой помощи;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) обеспечивают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доступность высшего образования для всех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на основе способностей каждого с помощью всех необходимых средств;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d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) обеспечивают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доступность информации и материалов в области образования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 и профессиональной подготовки для всех детей;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2400" i="1" dirty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) принимают меры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по содействию регулярному посещению школ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</a:rPr>
              <a:t>и снижению числа учащихся, покинувших школу.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0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24936" cy="612068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Конституция 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РФ /статья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38, ч.2</a:t>
            </a: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./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… Забота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о детях, их воспитание - равное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право 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и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обязанность </a:t>
            </a: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родителей</a:t>
            </a:r>
            <a:b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… органы государственной власти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, должностные лица данных учреждений, родители и законные представители, медработники, педагоги, психологи и другие специалисты, занимающиеся воспитанием, развитием или образованием детей, </a:t>
            </a:r>
            <a:r>
              <a:rPr lang="ru-RU" sz="3600" u="sng" dirty="0">
                <a:solidFill>
                  <a:schemeClr val="bg2">
                    <a:lumMod val="25000"/>
                  </a:schemeClr>
                </a:solidFill>
              </a:rPr>
              <a:t>должны содействовать защите их прав и интересов</a:t>
            </a:r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</a:rPr>
            </a:b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6204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1091</TotalTime>
  <Words>360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Базис</vt:lpstr>
      <vt:lpstr>2016 год:  в 16 районах назначены общественные помощники Уполномоченного по правам ребенка в Республике Татарстан /приказ № 43-о  от 14.11.2016г. /.  Основные задачи:  - общественный контроль за состоянием соблюдения прав, свобод и законных интересов ребенка в Республике Татарстан, муниципальном образовании; - своевременное информирование Уполномоченного о положении дел в данных вопросах.  </vt:lpstr>
      <vt:lpstr>   Осянина Лаура Геннадьевна  Общественный помощник Уполномоченного по правам ребенка в Республике Татарстан в Алексеевском районе   Приёмная находится по адресу: пгт. Алексеевское, ул. Казакова, д. 9б (здание отдела образования).   Приём ведётся еженедельно, во вторник с 10.00 до 12.00.  Телефон: 2-41-89; 89053136632     </vt:lpstr>
      <vt:lpstr>Виды деятельности</vt:lpstr>
      <vt:lpstr>Презентация PowerPoint</vt:lpstr>
      <vt:lpstr>Презентация PowerPoint</vt:lpstr>
      <vt:lpstr>Согласно Конвенции о правах ребёнка, ребёнком является каждое человеческое существо до достижения 18-летнего возраста   Статья 6 Каждый ребенок имеет неотъемлемое право на жизнь.   Статья 7 Ребенок регистрируется сразу же после рождения и с момента рождения имеет право на имя и на приобретение гражданства, а также, насколько это возможно, право знать своих родителей и право на их заботу. </vt:lpstr>
      <vt:lpstr>Статья 9 1. … чтобы ребенок не разлучался со своими родителями вопреки их желанию, за исключением случаев, когда ….такое разлучение необходимо в наилучших интересах ребенка.   3. … право ребенка, который разлучается с одним или обоими родителями, поддерживать на регулярной основе личные отношения и прямые контакты с обоими родителями, за исключением случая, когда это противоречит наилучшим интересам ребенка.    Статья 18 1. Признание принципа общей и одинаковой ответственности обоих родителей за воспитание и развитие ребенка. Родители или … законные опекуны несут основную ответственность за воспитание и развитие ребенка. Наилучшие интересы ребенка являются предметом их основной заботы.  </vt:lpstr>
      <vt:lpstr>  Статья 28 1. Государства-участники признают право ребенка на образование, и они, в частности: a) вводят бесплатное и обязательное начальное образование; b) поощряют развитие различных форм среднего образования, как общего, так и профессионального, обеспечивают его доступность для всех детей и принимают такие необходимые меры, как введение бесплатного образования и предоставление в случае необходимости финансовой помощи; c) обеспечивают доступность высшего образования для всех на основе способностей каждого с помощью всех необходимых средств; d) обеспечивают доступность информации и материалов в области образования и профессиональной подготовки для всех детей; e) принимают меры по содействию регулярному посещению школ и снижению числа учащихся, покинувших школу. </vt:lpstr>
      <vt:lpstr>Конституция РФ /статья 38, ч.2./  … Забота о детях, их воспитание - равное право и обязанность родителей  … органы государственной власти, должностные лица данных учреждений, родители и законные представители, медработники, педагоги, психологи и другие специалисты, занимающиеся воспитанием, развитием или образованием детей, должны содействовать защите их прав и интересов.  </vt:lpstr>
      <vt:lpstr>Семейный кодекс РФ /статья 54/   … во всех случаях, кроме тех, когда нарушаются интересы детей или есть угроза их жизни и здоровью, несовершеннолетние могут и должны жить с родителями, получать их внимание, заботу и опеку.</vt:lpstr>
      <vt:lpstr>Семейный кодекс РФ   Ребёнок имеет право на общение со всеми своими родственниками. В случае если родители находятся в разводе и проживают отдельно (даже если они находятся в разных странах), дети могут общаться как с матерью, так и с отцом в равной мере. А также их не могут ограничивать в коммуникациях с дедушками, бабушками, братьями, сестрами и т. п.   В случае нарушения представителями ребенка его права на общение с родственниками на данные лица накладывается штрафная санкция.</vt:lpstr>
      <vt:lpstr>Семейный кодекс РФ /статья 56/   … Защита прав ребенка в семье осуществляется родителями или законными представителями (опекунами, усыновителями).  В случае, когда другому человеку становится известно, что права и интересы ребенка нарушены, его жизни или здоровью угрожает что-либо, гражданин обязан сообщить об этом в органы опеки. Особенно это правило распространяется на должностных лиц (учителей, медработников и других взрослых, имеющих постоянный контакт с данными детьми).  Сам ребенок также может обратиться в данный орган по соответствующему факту нарушения. А с 14 лет он может сразу подать заявление в суд. </vt:lpstr>
      <vt:lpstr>Семейный кодекс РФ /статья 65/   … при осуществлении родительских прав родители не вправе причинять вред физическому или психическому здоровью детей, их нравственному развитию.    Родители, осуществляющие родительские права в ущерб правам и интересам детей, несут ответственность перед законом.</vt:lpstr>
      <vt:lpstr>Виды психического насилия</vt:lpstr>
      <vt:lpstr>Нарушение прав ребенка в семье или в обществе </vt:lpstr>
      <vt:lpstr>Оставление ребёнка в опасном для жизни или здоровья состоянии и лишённого возможности принять меры к самосохранению по малолетству, болезни или вследствие своей беспомощности является преступлением. </vt:lpstr>
      <vt:lpstr>   </vt:lpstr>
      <vt:lpstr>Республиканская викторина «Славные страницы военной истории»</vt:lpstr>
      <vt:lpstr>Республиканская викторина «Славные страницы военной истории»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Осянина Лаура Геннадьевна </dc:title>
  <dc:creator>лаура</dc:creator>
  <cp:lastModifiedBy>лаура</cp:lastModifiedBy>
  <cp:revision>144</cp:revision>
  <cp:lastPrinted>2017-06-23T10:15:13Z</cp:lastPrinted>
  <dcterms:created xsi:type="dcterms:W3CDTF">2015-12-14T05:18:06Z</dcterms:created>
  <dcterms:modified xsi:type="dcterms:W3CDTF">2018-02-09T05:44:01Z</dcterms:modified>
</cp:coreProperties>
</file>